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1" r:id="rId5"/>
    <p:sldId id="262" r:id="rId6"/>
    <p:sldId id="260" r:id="rId7"/>
    <p:sldId id="263" r:id="rId8"/>
    <p:sldId id="264" r:id="rId9"/>
    <p:sldId id="267" r:id="rId10"/>
    <p:sldId id="268" r:id="rId11"/>
    <p:sldId id="266" r:id="rId12"/>
    <p:sldId id="275" r:id="rId13"/>
    <p:sldId id="269" r:id="rId14"/>
    <p:sldId id="270" r:id="rId15"/>
    <p:sldId id="271" r:id="rId16"/>
    <p:sldId id="272" r:id="rId17"/>
    <p:sldId id="274" r:id="rId18"/>
    <p:sldId id="278" r:id="rId19"/>
    <p:sldId id="277" r:id="rId20"/>
    <p:sldId id="276" r:id="rId21"/>
    <p:sldId id="279" r:id="rId22"/>
    <p:sldId id="280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9282F-4E25-49E0-8E83-AC8DD7D2C8EB}" v="1" dt="2020-09-23T06:48:05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梁嫚芳" userId="7cf1b7ef-79d7-4706-a840-83215abc4025" providerId="ADAL" clId="{C0E9282F-4E25-49E0-8E83-AC8DD7D2C8EB}"/>
    <pc:docChg chg="modSld">
      <pc:chgData name="梁嫚芳" userId="7cf1b7ef-79d7-4706-a840-83215abc4025" providerId="ADAL" clId="{C0E9282F-4E25-49E0-8E83-AC8DD7D2C8EB}" dt="2020-09-23T06:48:05.727" v="0" actId="20578"/>
      <pc:docMkLst>
        <pc:docMk/>
      </pc:docMkLst>
      <pc:sldChg chg="modSp">
        <pc:chgData name="梁嫚芳" userId="7cf1b7ef-79d7-4706-a840-83215abc4025" providerId="ADAL" clId="{C0E9282F-4E25-49E0-8E83-AC8DD7D2C8EB}" dt="2020-09-23T06:48:05.727" v="0" actId="20578"/>
        <pc:sldMkLst>
          <pc:docMk/>
          <pc:sldMk cId="1022602893" sldId="269"/>
        </pc:sldMkLst>
        <pc:spChg chg="mod">
          <ac:chgData name="梁嫚芳" userId="7cf1b7ef-79d7-4706-a840-83215abc4025" providerId="ADAL" clId="{C0E9282F-4E25-49E0-8E83-AC8DD7D2C8EB}" dt="2020-09-23T06:48:05.727" v="0" actId="20578"/>
          <ac:spMkLst>
            <pc:docMk/>
            <pc:sldMk cId="1022602893" sldId="269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996C7-82C7-4A3F-9F1C-16B73DE93E72}" type="datetimeFigureOut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D4BD6-178B-4541-8BDE-69D146B55A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4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6F7-EF32-48DB-9C82-9EB0A6F57094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31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60B9-21B0-4100-B081-C3DF91B1D27F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1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8540-A7BB-4693-B721-9219D698137F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35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E7AA-A2EF-47BC-8DE9-E5CD634D42BD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9A35D49-700C-4085-B50D-7ED89026A3B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260648"/>
            <a:ext cx="323528" cy="11521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4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1D6-9A48-4DC8-BFE4-EC9EEFA6E6FC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46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E294D-0CB1-4D44-AA2C-B7DD05B1104D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65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DB339-EDFA-405E-8A9C-F4CD1D58CB45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34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CD98-2B61-4996-B005-397CE9ABAED2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27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B70A-8897-480B-A812-09CD936C22B8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8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6340D-7A09-4721-95D2-3641768CC0B9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03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F976-97A0-4592-BC52-33E8934D88D5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1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158D7-E743-4955-B173-F9A1B16DB834}" type="datetime1">
              <a:rPr lang="zh-TW" altLang="en-US" smtClean="0"/>
              <a:t>2020/9/23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35D49-700C-4085-B50D-7ED89026A3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9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holar.google.com.tw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.unsplash.com/photo-1513542789411-b6a5d4f31634?ixlib=rb-0.3.5&amp;ixid=eyJhcHBfaWQiOjEyMDd9&amp;s=8b5d177ad38580e039c7f403c0554ea6&amp;dpr=1&amp;auto=format&amp;fit=crop&amp;w=1000&amp;q=80&amp;cs=tinysrg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6" r="4000"/>
          <a:stretch/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8761"/>
            <a:ext cx="7772400" cy="1470025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Outbreak demo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024535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2020/9/16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9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tables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Salad*case/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chisq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fisher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relrisk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1" t="20196" r="34150" b="38406"/>
          <a:stretch/>
        </p:blipFill>
        <p:spPr bwMode="auto">
          <a:xfrm>
            <a:off x="179514" y="2666198"/>
            <a:ext cx="3483401" cy="346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004132" y="3549142"/>
            <a:ext cx="1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32034" y="3558869"/>
            <a:ext cx="1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11725" y="4527698"/>
            <a:ext cx="1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32034" y="4527698"/>
            <a:ext cx="1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dirty="0"/>
              <a:t>PROC FREQ: relative risk</a:t>
            </a:r>
            <a:endParaRPr lang="zh-TW" altLang="en-US" sz="3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5" t="67008" r="35359" b="13188"/>
          <a:stretch/>
        </p:blipFill>
        <p:spPr bwMode="auto">
          <a:xfrm>
            <a:off x="4211960" y="2666198"/>
            <a:ext cx="4104455" cy="237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355976" y="5047449"/>
            <a:ext cx="4104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勝算比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(Odds ratio) </a:t>
            </a:r>
          </a:p>
          <a:p>
            <a:pPr marL="273050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ad/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bc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marL="273050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相對風險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欄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相對風險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欄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相對風險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欄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(a/r1)/(c/r2)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相對風險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欄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(b/r1)/(d/r2)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491880" y="3581746"/>
            <a:ext cx="4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491880" y="4539345"/>
            <a:ext cx="4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81105" y="6021288"/>
            <a:ext cx="4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482299" y="6021288"/>
            <a:ext cx="4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TW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6660232" y="2276872"/>
            <a:ext cx="1296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5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PROC FREQ: </a:t>
            </a:r>
            <a:br>
              <a:rPr lang="en-US" altLang="zh-TW" sz="4000" dirty="0"/>
            </a:br>
            <a:r>
              <a:rPr lang="zh-TW" altLang="en-US" sz="4000" dirty="0"/>
              <a:t>分層分析</a:t>
            </a:r>
            <a:r>
              <a:rPr lang="en-US" altLang="zh-TW" sz="4000" dirty="0"/>
              <a:t>(stratified analysis)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2400" dirty="0">
                <a:solidFill>
                  <a:srgbClr val="008000"/>
                </a:solidFill>
                <a:latin typeface="SAS Monospace"/>
              </a:rPr>
              <a:t>分層變項</a:t>
            </a: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X</a:t>
            </a:r>
            <a:r>
              <a:rPr lang="zh-TW" altLang="en-US" sz="2400" dirty="0">
                <a:solidFill>
                  <a:srgbClr val="008000"/>
                </a:solidFill>
                <a:latin typeface="SAS Monospace"/>
              </a:rPr>
              <a:t>列</a:t>
            </a: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X</a:t>
            </a:r>
            <a:r>
              <a:rPr lang="zh-TW" altLang="en-US" sz="2400" dirty="0">
                <a:solidFill>
                  <a:srgbClr val="008000"/>
                </a:solidFill>
                <a:latin typeface="SAS Monospace"/>
              </a:rPr>
              <a:t>欄*</a:t>
            </a: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/ 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zh-TW" altLang="en-US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tables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Vegetable*Salad*case/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chisq</a:t>
            </a:r>
            <a:endParaRPr lang="en-US" altLang="zh-TW" sz="2400" dirty="0">
              <a:solidFill>
                <a:srgbClr val="0000FF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0000FF"/>
                </a:solidFill>
                <a:latin typeface="SAS Monospace"/>
              </a:rPr>
              <a:t>        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relrisk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cmh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400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 t="18406" r="27785" b="34058"/>
          <a:stretch/>
        </p:blipFill>
        <p:spPr bwMode="auto">
          <a:xfrm>
            <a:off x="517477" y="3717032"/>
            <a:ext cx="3013459" cy="28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3" t="9965" r="32316" b="46382"/>
          <a:stretch/>
        </p:blipFill>
        <p:spPr bwMode="auto">
          <a:xfrm>
            <a:off x="2771800" y="3490119"/>
            <a:ext cx="2916455" cy="299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9" t="54139" r="32316" b="17895"/>
          <a:stretch/>
        </p:blipFill>
        <p:spPr bwMode="auto">
          <a:xfrm>
            <a:off x="6012160" y="3140968"/>
            <a:ext cx="2413414" cy="191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915816" y="6021288"/>
            <a:ext cx="2448272" cy="46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21957" y="4653136"/>
            <a:ext cx="154804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8" t="33624" r="34266" b="44637"/>
          <a:stretch/>
        </p:blipFill>
        <p:spPr bwMode="auto">
          <a:xfrm>
            <a:off x="5757546" y="5058946"/>
            <a:ext cx="2753408" cy="158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F9A35D49-700C-4085-B50D-7ED89026A3BD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40152" y="573325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5868144" y="285293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979712" y="3284984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47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PROC FREQ: </a:t>
            </a:r>
            <a:br>
              <a:rPr lang="en-US" altLang="zh-TW" sz="4000" dirty="0"/>
            </a:br>
            <a:r>
              <a:rPr lang="en-US" altLang="zh-TW" sz="4000" dirty="0"/>
              <a:t>Cochran-Mantel-</a:t>
            </a:r>
            <a:r>
              <a:rPr lang="en-US" altLang="zh-TW" sz="4000" dirty="0" err="1"/>
              <a:t>Haenszel</a:t>
            </a:r>
            <a:r>
              <a:rPr lang="en-US" altLang="zh-TW" sz="4000" dirty="0"/>
              <a:t> statistics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2800" dirty="0">
                <a:solidFill>
                  <a:srgbClr val="008000"/>
                </a:solidFill>
                <a:latin typeface="SAS Monospace"/>
              </a:rPr>
              <a:t>分層變項</a:t>
            </a:r>
            <a:r>
              <a:rPr lang="en-US" altLang="zh-TW" sz="2800" dirty="0">
                <a:solidFill>
                  <a:srgbClr val="008000"/>
                </a:solidFill>
                <a:latin typeface="SAS Monospace"/>
              </a:rPr>
              <a:t>X</a:t>
            </a:r>
            <a:r>
              <a:rPr lang="zh-TW" altLang="en-US" sz="2800" dirty="0">
                <a:solidFill>
                  <a:srgbClr val="008000"/>
                </a:solidFill>
                <a:latin typeface="SAS Monospace"/>
              </a:rPr>
              <a:t>列</a:t>
            </a:r>
            <a:r>
              <a:rPr lang="en-US" altLang="zh-TW" sz="2800" dirty="0">
                <a:solidFill>
                  <a:srgbClr val="008000"/>
                </a:solidFill>
                <a:latin typeface="SAS Monospace"/>
              </a:rPr>
              <a:t>X</a:t>
            </a:r>
            <a:r>
              <a:rPr lang="zh-TW" altLang="en-US" sz="2800" dirty="0">
                <a:solidFill>
                  <a:srgbClr val="008000"/>
                </a:solidFill>
                <a:latin typeface="SAS Monospace"/>
              </a:rPr>
              <a:t>欄*</a:t>
            </a:r>
            <a:r>
              <a:rPr lang="en-US" altLang="zh-TW" sz="2800" dirty="0">
                <a:solidFill>
                  <a:srgbClr val="008000"/>
                </a:solidFill>
                <a:latin typeface="SAS Monospace"/>
              </a:rPr>
              <a:t>/ </a:t>
            </a: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6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6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zh-TW" altLang="en-US" sz="26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600" dirty="0">
                <a:solidFill>
                  <a:srgbClr val="0000FF"/>
                </a:solidFill>
                <a:latin typeface="SAS Monospace"/>
              </a:rPr>
              <a:t>tables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Vegetable*Salad*case/</a:t>
            </a:r>
            <a:r>
              <a:rPr lang="en-US" altLang="zh-TW" sz="2600" dirty="0" err="1">
                <a:solidFill>
                  <a:srgbClr val="0000FF"/>
                </a:solidFill>
                <a:latin typeface="SAS Monospace"/>
              </a:rPr>
              <a:t>cmh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1" t="27826" r="19049" b="62609"/>
          <a:stretch/>
        </p:blipFill>
        <p:spPr bwMode="auto">
          <a:xfrm>
            <a:off x="4211960" y="1700808"/>
            <a:ext cx="4849618" cy="76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9" t="28696" r="31576" b="21159"/>
          <a:stretch/>
        </p:blipFill>
        <p:spPr bwMode="auto">
          <a:xfrm>
            <a:off x="5021660" y="3013043"/>
            <a:ext cx="3366764" cy="358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48064" y="3645024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56176" y="6237312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9552" y="3753036"/>
            <a:ext cx="441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同質性檢定：</a:t>
            </a: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Breslow Day</a:t>
            </a:r>
            <a:r>
              <a:rPr lang="zh-TW" altLang="en-US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檢定，檢定各分層的</a:t>
            </a: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OR</a:t>
            </a:r>
            <a:r>
              <a:rPr lang="zh-TW" altLang="en-US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是否相等</a:t>
            </a:r>
            <a:endParaRPr lang="en-US" altLang="zh-TW" sz="2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Mantel-</a:t>
            </a:r>
            <a:r>
              <a:rPr lang="en-US" altLang="zh-TW" sz="22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Haenszel</a:t>
            </a:r>
            <a:r>
              <a:rPr lang="en-US" altLang="zh-TW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勝算比：共同勝算比，表示調整分層後，暴露和疾病的關係</a:t>
            </a:r>
            <a:endParaRPr lang="en-US" altLang="zh-TW" sz="2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0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</a:t>
            </a:r>
            <a:r>
              <a:rPr lang="zh-TW" altLang="en-US" dirty="0"/>
              <a:t> </a:t>
            </a:r>
            <a:r>
              <a:rPr lang="en-US" altLang="zh-TW" dirty="0"/>
              <a:t>SGPLOT:</a:t>
            </a:r>
            <a:r>
              <a:rPr lang="zh-TW" altLang="en-US" dirty="0"/>
              <a:t> 流行曲線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50034" y="4581128"/>
            <a:ext cx="8298430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Values=(0 to 30 by 1):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坐標軸從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0-30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，間隔為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GRID: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grid lines (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格線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DATALABEL: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顯示資料標籤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SERIES: series plot (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序列圖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),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 points are connected by a line 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LINEATTRS: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折線圖的顯示方式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Pattern=solid: 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線條為直線；</a:t>
            </a:r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thickness=1px: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線條寬度為</a:t>
            </a:r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  <a:r>
              <a:rPr lang="zh-TW" altLang="en-US" sz="16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點</a:t>
            </a:r>
            <a:endParaRPr lang="en-US" altLang="zh-TW" sz="16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格式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52" t="12500" r="971" b="33758"/>
          <a:stretch/>
        </p:blipFill>
        <p:spPr bwMode="auto">
          <a:xfrm>
            <a:off x="395536" y="1431052"/>
            <a:ext cx="8596217" cy="3153432"/>
          </a:xfrm>
          <a:prstGeom prst="rect">
            <a:avLst/>
          </a:prstGeom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0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61805"/>
            <a:ext cx="6336704" cy="41961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文獻搜尋工具：</a:t>
            </a:r>
            <a:r>
              <a:rPr lang="en-US" altLang="zh-TW" dirty="0"/>
              <a:t>PubMed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4525963"/>
          </a:xfrm>
        </p:spPr>
        <p:txBody>
          <a:bodyPr/>
          <a:lstStyle/>
          <a:p>
            <a:r>
              <a:rPr lang="en-US" altLang="zh-TW" dirty="0"/>
              <a:t>PubMed (</a:t>
            </a:r>
            <a:r>
              <a:rPr lang="en-US" altLang="zh-TW" dirty="0">
                <a:hlinkClick r:id="rId3"/>
              </a:rPr>
              <a:t>http://www.ncbi.nlm.nih.gov/pubmed/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免費生物醫學文獻資料庫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6" name="框架 5"/>
          <p:cNvSpPr/>
          <p:nvPr/>
        </p:nvSpPr>
        <p:spPr>
          <a:xfrm>
            <a:off x="1403648" y="3284984"/>
            <a:ext cx="5472608" cy="3600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67944" y="2852936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填入檢索詞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(AND, OR, NOT)</a:t>
            </a: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62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PubMed</a:t>
            </a:r>
            <a:r>
              <a:rPr lang="zh-TW" altLang="en-US" dirty="0"/>
              <a:t>操作示範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259788" cy="46233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31840" y="3573016"/>
            <a:ext cx="37444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32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8205964" cy="46012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PubMed</a:t>
            </a:r>
            <a:r>
              <a:rPr lang="zh-TW" altLang="en-US" dirty="0"/>
              <a:t>操作示範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59632" y="5301208"/>
            <a:ext cx="720080" cy="212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16217" y="3356992"/>
            <a:ext cx="136815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92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文獻搜尋工具：</a:t>
            </a:r>
            <a:r>
              <a:rPr lang="en-US" altLang="zh-TW" dirty="0"/>
              <a:t>Google</a:t>
            </a:r>
            <a:r>
              <a:rPr lang="zh-TW" altLang="en-US" dirty="0"/>
              <a:t>學術搜尋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學術搜尋 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https://scholar.google.com.tw/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21047" r="17874" b="29409"/>
          <a:stretch/>
        </p:blipFill>
        <p:spPr bwMode="auto">
          <a:xfrm>
            <a:off x="899592" y="2630358"/>
            <a:ext cx="7632848" cy="36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19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.unsplash.com/photo-1513542789411-b6a5d4f31634?ixlib=rb-0.3.5&amp;ixid=eyJhcHBfaWQiOjEyMDd9&amp;s=8b5d177ad38580e039c7f403c0554ea6&amp;dpr=1&amp;auto=format&amp;fit=crop&amp;w=1000&amp;q=80&amp;cs=tinysrg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6" r="4000"/>
          <a:stretch/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2376263"/>
          </a:xfrm>
        </p:spPr>
        <p:txBody>
          <a:bodyPr anchor="ctr">
            <a:normAutofit/>
          </a:bodyPr>
          <a:lstStyle/>
          <a:p>
            <a:r>
              <a:rPr lang="zh-TW" altLang="en-US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補充 </a:t>
            </a:r>
            <a:r>
              <a:rPr lang="en-US" altLang="zh-TW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br>
              <a:rPr lang="en-US" altLang="zh-TW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SAS Import Wizard </a:t>
            </a:r>
            <a:r>
              <a:rPr lang="zh-TW" altLang="en-US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匯入步驟 </a:t>
            </a:r>
            <a:r>
              <a:rPr lang="en-US" altLang="zh-TW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(csv</a:t>
            </a:r>
            <a:r>
              <a:rPr lang="zh-TW" altLang="en-US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檔</a:t>
            </a:r>
            <a:r>
              <a:rPr lang="en-US" altLang="zh-TW" sz="37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sz="37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6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Step 1: </a:t>
            </a:r>
            <a:r>
              <a:rPr lang="zh-TW" altLang="en-US" dirty="0"/>
              <a:t>選擇匯入的資料格式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2060"/>
                </a:solidFill>
              </a:rPr>
              <a:t>點選檔案 </a:t>
            </a:r>
            <a:r>
              <a:rPr lang="en-US" altLang="zh-TW" dirty="0">
                <a:solidFill>
                  <a:srgbClr val="002060"/>
                </a:solidFill>
              </a:rPr>
              <a:t>&gt; </a:t>
            </a:r>
            <a:r>
              <a:rPr lang="zh-TW" altLang="en-US" dirty="0">
                <a:solidFill>
                  <a:srgbClr val="002060"/>
                </a:solidFill>
              </a:rPr>
              <a:t>匯入資料 </a:t>
            </a:r>
            <a:r>
              <a:rPr lang="en-US" altLang="zh-TW" dirty="0">
                <a:solidFill>
                  <a:srgbClr val="002060"/>
                </a:solidFill>
              </a:rPr>
              <a:t>&gt; </a:t>
            </a:r>
            <a:r>
              <a:rPr lang="zh-TW" altLang="en-US" dirty="0">
                <a:solidFill>
                  <a:srgbClr val="002060"/>
                </a:solidFill>
              </a:rPr>
              <a:t>選擇匯入的資料格式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3906"/>
          <a:stretch/>
        </p:blipFill>
        <p:spPr bwMode="auto">
          <a:xfrm>
            <a:off x="492224" y="1776587"/>
            <a:ext cx="6096000" cy="453273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t="8141" r="35947" b="45930"/>
          <a:stretch/>
        </p:blipFill>
        <p:spPr bwMode="auto">
          <a:xfrm>
            <a:off x="1977867" y="2856707"/>
            <a:ext cx="6914613" cy="352462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彎箭號 7"/>
          <p:cNvSpPr/>
          <p:nvPr/>
        </p:nvSpPr>
        <p:spPr>
          <a:xfrm rot="5400000">
            <a:off x="6354038" y="2366882"/>
            <a:ext cx="864096" cy="6840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7" t="22601" r="64918" b="38700"/>
          <a:stretch/>
        </p:blipFill>
        <p:spPr bwMode="auto">
          <a:xfrm>
            <a:off x="251520" y="2276872"/>
            <a:ext cx="5040560" cy="336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Excel</a:t>
            </a:r>
            <a:r>
              <a:rPr lang="zh-TW" altLang="en-US" dirty="0"/>
              <a:t>輸入資料</a:t>
            </a:r>
            <a:endParaRPr lang="en-US" altLang="zh-TW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68" r="67447" b="38246"/>
          <a:stretch/>
        </p:blipFill>
        <p:spPr bwMode="auto">
          <a:xfrm>
            <a:off x="4067944" y="3284985"/>
            <a:ext cx="4558710" cy="333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sz="3000" dirty="0"/>
              <a:t>輸入資料時，特殊符號轉為數值編碼</a:t>
            </a:r>
            <a:endParaRPr lang="en-US" altLang="zh-TW" sz="3000" dirty="0"/>
          </a:p>
          <a:p>
            <a:endParaRPr lang="en-US" altLang="zh-TW" dirty="0"/>
          </a:p>
        </p:txBody>
      </p:sp>
      <p:sp>
        <p:nvSpPr>
          <p:cNvPr id="6" name="右彎箭號 5"/>
          <p:cNvSpPr/>
          <p:nvPr/>
        </p:nvSpPr>
        <p:spPr>
          <a:xfrm rot="5400000">
            <a:off x="5670122" y="2438890"/>
            <a:ext cx="864096" cy="6840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7728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7953970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2:</a:t>
            </a:r>
            <a:r>
              <a:rPr lang="zh-TW" altLang="en-US" dirty="0"/>
              <a:t>選擇要匯入的檔案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57200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Browse &gt; </a:t>
            </a:r>
            <a:r>
              <a:rPr lang="zh-TW" altLang="en-US" dirty="0">
                <a:solidFill>
                  <a:srgbClr val="002060"/>
                </a:solidFill>
              </a:rPr>
              <a:t>檔案</a:t>
            </a:r>
            <a:r>
              <a:rPr lang="en-US" altLang="zh-TW" dirty="0">
                <a:solidFill>
                  <a:srgbClr val="002060"/>
                </a:solidFill>
              </a:rPr>
              <a:t>(outbreakdemo.csv) &gt; </a:t>
            </a:r>
            <a:r>
              <a:rPr lang="zh-TW" altLang="en-US" dirty="0">
                <a:solidFill>
                  <a:srgbClr val="002060"/>
                </a:solidFill>
              </a:rPr>
              <a:t>開啟</a:t>
            </a:r>
            <a:r>
              <a:rPr lang="en-US" altLang="zh-TW" dirty="0">
                <a:solidFill>
                  <a:srgbClr val="002060"/>
                </a:solidFill>
              </a:rPr>
              <a:t>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1" name="右彎箭號 10"/>
          <p:cNvSpPr/>
          <p:nvPr/>
        </p:nvSpPr>
        <p:spPr>
          <a:xfrm rot="5400000">
            <a:off x="7938374" y="4131078"/>
            <a:ext cx="792088" cy="6840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941168"/>
            <a:ext cx="7874868" cy="9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</a:t>
            </a:r>
            <a:r>
              <a:rPr lang="zh-TW" altLang="en-US" dirty="0"/>
              <a:t>選擇匯入檔案存放位置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002060"/>
                </a:solidFill>
              </a:rPr>
              <a:t>選擇</a:t>
            </a:r>
            <a:r>
              <a:rPr lang="en-US" altLang="zh-TW" dirty="0">
                <a:solidFill>
                  <a:srgbClr val="002060"/>
                </a:solidFill>
              </a:rPr>
              <a:t>SAS library</a:t>
            </a:r>
            <a:r>
              <a:rPr lang="zh-TW" altLang="en-US" dirty="0">
                <a:solidFill>
                  <a:srgbClr val="002060"/>
                </a:solidFill>
              </a:rPr>
              <a:t>資料夾</a:t>
            </a:r>
            <a:r>
              <a:rPr lang="en-US" altLang="zh-TW" dirty="0">
                <a:solidFill>
                  <a:srgbClr val="002060"/>
                </a:solidFill>
              </a:rPr>
              <a:t>(work)</a:t>
            </a:r>
            <a:r>
              <a:rPr lang="zh-TW" altLang="en-US" dirty="0">
                <a:solidFill>
                  <a:srgbClr val="002060"/>
                </a:solidFill>
              </a:rPr>
              <a:t>，並為匯入資料檔命名</a:t>
            </a:r>
            <a:r>
              <a:rPr lang="en-US" altLang="zh-TW" dirty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英文檔名</a:t>
            </a:r>
            <a:r>
              <a:rPr lang="en-US" altLang="zh-TW" dirty="0">
                <a:solidFill>
                  <a:srgbClr val="002060"/>
                </a:solidFill>
              </a:rPr>
              <a:t>)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4" t="8623" r="33594" b="53763"/>
          <a:stretch/>
        </p:blipFill>
        <p:spPr bwMode="auto">
          <a:xfrm>
            <a:off x="162352" y="2645859"/>
            <a:ext cx="8831462" cy="351944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1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完成資料檔匯入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</a:rPr>
              <a:t>點選</a:t>
            </a:r>
            <a:r>
              <a:rPr lang="en-US" altLang="zh-TW" dirty="0">
                <a:solidFill>
                  <a:srgbClr val="002060"/>
                </a:solidFill>
              </a:rPr>
              <a:t>”finish”</a:t>
            </a:r>
            <a:r>
              <a:rPr lang="zh-TW" altLang="en-US" dirty="0">
                <a:solidFill>
                  <a:srgbClr val="002060"/>
                </a:solidFill>
              </a:rPr>
              <a:t>完成匯入 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2060"/>
                </a:solidFill>
              </a:rPr>
              <a:t>或 </a:t>
            </a:r>
          </a:p>
          <a:p>
            <a:r>
              <a:rPr lang="zh-TW" altLang="en-US" dirty="0">
                <a:solidFill>
                  <a:srgbClr val="002060"/>
                </a:solidFill>
              </a:rPr>
              <a:t>點選</a:t>
            </a:r>
            <a:r>
              <a:rPr lang="en-US" altLang="zh-TW" dirty="0">
                <a:solidFill>
                  <a:srgbClr val="002060"/>
                </a:solidFill>
              </a:rPr>
              <a:t>“next” &gt; </a:t>
            </a:r>
            <a:r>
              <a:rPr lang="zh-TW" altLang="en-US" dirty="0">
                <a:solidFill>
                  <a:srgbClr val="002060"/>
                </a:solidFill>
              </a:rPr>
              <a:t>儲存匯入步驟的</a:t>
            </a:r>
            <a:r>
              <a:rPr lang="en-US" altLang="zh-TW" dirty="0">
                <a:solidFill>
                  <a:srgbClr val="002060"/>
                </a:solidFill>
              </a:rPr>
              <a:t>SAS codes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&gt; </a:t>
            </a:r>
            <a:r>
              <a:rPr lang="zh-TW" altLang="en-US" dirty="0">
                <a:solidFill>
                  <a:srgbClr val="002060"/>
                </a:solidFill>
              </a:rPr>
              <a:t>點選</a:t>
            </a:r>
            <a:r>
              <a:rPr lang="en-US" altLang="zh-TW" dirty="0">
                <a:solidFill>
                  <a:srgbClr val="002060"/>
                </a:solidFill>
              </a:rPr>
              <a:t>”finish”</a:t>
            </a:r>
            <a:r>
              <a:rPr lang="zh-TW" altLang="en-US" dirty="0">
                <a:solidFill>
                  <a:srgbClr val="002060"/>
                </a:solidFill>
              </a:rPr>
              <a:t>完成匯入 </a:t>
            </a: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367" b="61409"/>
          <a:stretch/>
        </p:blipFill>
        <p:spPr bwMode="auto">
          <a:xfrm>
            <a:off x="606083" y="3861048"/>
            <a:ext cx="7183153" cy="21176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509120"/>
            <a:ext cx="5600700" cy="1362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59624" y="5445224"/>
            <a:ext cx="3384376" cy="648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7030A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檢視日誌</a:t>
            </a:r>
            <a:r>
              <a:rPr lang="en-US" altLang="zh-TW" b="1" dirty="0">
                <a:solidFill>
                  <a:srgbClr val="7030A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(Log)</a:t>
            </a:r>
            <a:r>
              <a:rPr lang="zh-TW" altLang="en-US" b="1" dirty="0">
                <a:solidFill>
                  <a:srgbClr val="7030A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，看資料是否成功建立。</a:t>
            </a:r>
          </a:p>
        </p:txBody>
      </p:sp>
    </p:spTree>
    <p:extLst>
      <p:ext uri="{BB962C8B-B14F-4D97-AF65-F5344CB8AC3E}">
        <p14:creationId xmlns:p14="http://schemas.microsoft.com/office/powerpoint/2010/main" val="106139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800" dirty="0"/>
              <a:t>建立譯碼簿</a:t>
            </a:r>
            <a:r>
              <a:rPr lang="en-US" altLang="zh-TW" sz="3800" dirty="0"/>
              <a:t>(Coding book)</a:t>
            </a:r>
            <a:endParaRPr lang="zh-TW" altLang="en-US" sz="3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r="63932" b="40527"/>
          <a:stretch/>
        </p:blipFill>
        <p:spPr bwMode="auto">
          <a:xfrm>
            <a:off x="971600" y="1556792"/>
            <a:ext cx="7272808" cy="459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61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Excel</a:t>
            </a:r>
            <a:r>
              <a:rPr lang="zh-TW" altLang="en-US" dirty="0"/>
              <a:t>資料檔匯入</a:t>
            </a:r>
            <a:r>
              <a:rPr lang="en-US" altLang="zh-TW" dirty="0"/>
              <a:t>SAS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251520" y="4797152"/>
            <a:ext cx="8692434" cy="125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600" dirty="0"/>
              <a:t>用</a:t>
            </a:r>
            <a:r>
              <a:rPr lang="en-US" altLang="zh-TW" sz="2600" dirty="0"/>
              <a:t>PROC</a:t>
            </a:r>
            <a:r>
              <a:rPr lang="zh-TW" altLang="en-US" sz="2600" dirty="0"/>
              <a:t> </a:t>
            </a:r>
            <a:r>
              <a:rPr lang="en-US" altLang="zh-TW" sz="2600" dirty="0"/>
              <a:t>CONTENTS</a:t>
            </a:r>
            <a:r>
              <a:rPr lang="zh-TW" altLang="en-US" sz="2600" dirty="0"/>
              <a:t>檢查輸入資料筆數及變項名稱，並用</a:t>
            </a:r>
            <a:r>
              <a:rPr lang="en-US" altLang="zh-TW" sz="2600" dirty="0"/>
              <a:t>PROC PRINT</a:t>
            </a:r>
            <a:r>
              <a:rPr lang="zh-TW" altLang="en-US" sz="2600" dirty="0"/>
              <a:t>檢視資料內涵是否輸入正確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68605" cy="314071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9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 FREQ</a:t>
            </a:r>
            <a:r>
              <a:rPr lang="zh-TW" altLang="en-US" dirty="0"/>
              <a:t>用法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PROC</a:t>
            </a:r>
            <a:r>
              <a:rPr lang="zh-TW" altLang="en-US" dirty="0"/>
              <a:t> </a:t>
            </a:r>
            <a:r>
              <a:rPr lang="en-US" altLang="zh-TW" dirty="0"/>
              <a:t>FREQ</a:t>
            </a:r>
            <a:r>
              <a:rPr lang="zh-TW" altLang="en-US" dirty="0"/>
              <a:t>可用來對</a:t>
            </a:r>
            <a:r>
              <a:rPr lang="zh-TW" altLang="en-US" dirty="0">
                <a:solidFill>
                  <a:srgbClr val="FF0000"/>
                </a:solidFill>
              </a:rPr>
              <a:t>類別變項</a:t>
            </a:r>
            <a:r>
              <a:rPr lang="zh-TW" altLang="en-US" dirty="0"/>
              <a:t>進行描述性統計分析</a:t>
            </a:r>
            <a:endParaRPr lang="en-US" altLang="zh-TW" dirty="0"/>
          </a:p>
          <a:p>
            <a:pPr lvl="1"/>
            <a:r>
              <a:rPr lang="zh-TW" altLang="en-US" dirty="0"/>
              <a:t>單變項次數分配表 </a:t>
            </a:r>
            <a:r>
              <a:rPr lang="en-US" altLang="zh-TW" dirty="0"/>
              <a:t>(one-way frequency table)</a:t>
            </a:r>
          </a:p>
          <a:p>
            <a:pPr lvl="1"/>
            <a:r>
              <a:rPr lang="zh-TW" altLang="en-US" dirty="0"/>
              <a:t>多變項次數分配表</a:t>
            </a:r>
            <a:r>
              <a:rPr lang="en-US" altLang="zh-TW" dirty="0"/>
              <a:t>(n-way frequency table)</a:t>
            </a:r>
          </a:p>
          <a:p>
            <a:pPr lvl="1"/>
            <a:r>
              <a:rPr lang="zh-TW" altLang="en-US" dirty="0"/>
              <a:t>交叉列連表</a:t>
            </a:r>
            <a:r>
              <a:rPr lang="en-US" altLang="zh-TW" dirty="0"/>
              <a:t>(cross-tabulation table)</a:t>
            </a:r>
          </a:p>
          <a:p>
            <a:pPr lvl="1"/>
            <a:r>
              <a:rPr lang="zh-TW" altLang="en-US" dirty="0"/>
              <a:t>敘述性統計量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97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PROC FREQ: </a:t>
            </a:r>
            <a:br>
              <a:rPr lang="en-US" altLang="zh-TW" dirty="0"/>
            </a:br>
            <a:r>
              <a:rPr lang="en-US" altLang="zh-TW" dirty="0"/>
              <a:t>one-way frequency table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6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6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6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en-US" altLang="zh-TW" sz="2600" dirty="0">
                <a:solidFill>
                  <a:srgbClr val="0000FF"/>
                </a:solidFill>
                <a:latin typeface="SAS Monospace"/>
              </a:rPr>
              <a:t>  tables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Salad </a:t>
            </a:r>
            <a:r>
              <a:rPr lang="en-US" altLang="zh-TW" sz="2600" dirty="0" err="1">
                <a:solidFill>
                  <a:srgbClr val="000000"/>
                </a:solidFill>
                <a:latin typeface="SAS Monospace"/>
              </a:rPr>
              <a:t>Pork_steak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 Vegetable 			Cuttlefish;  </a:t>
            </a:r>
            <a:r>
              <a:rPr lang="en-US" altLang="zh-TW" sz="26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2600" dirty="0">
                <a:solidFill>
                  <a:srgbClr val="008000"/>
                </a:solidFill>
                <a:latin typeface="SAS Monospace"/>
              </a:rPr>
              <a:t>可放多個類別變項*</a:t>
            </a:r>
            <a:r>
              <a:rPr lang="en-US" altLang="zh-TW" sz="2600" dirty="0">
                <a:solidFill>
                  <a:srgbClr val="008000"/>
                </a:solidFill>
                <a:latin typeface="SAS Monospace"/>
              </a:rPr>
              <a:t>/</a:t>
            </a:r>
            <a:endParaRPr lang="zh-TW" altLang="en-US" sz="26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6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6" t="46877" r="33605" b="14948"/>
          <a:stretch/>
        </p:blipFill>
        <p:spPr bwMode="auto">
          <a:xfrm>
            <a:off x="4716016" y="3074893"/>
            <a:ext cx="3528392" cy="359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21" t="18695" r="35301" b="41884"/>
          <a:stretch/>
        </p:blipFill>
        <p:spPr bwMode="auto">
          <a:xfrm>
            <a:off x="1341784" y="2941603"/>
            <a:ext cx="3374233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07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11" t="18985" r="34150" b="38406"/>
          <a:stretch/>
        </p:blipFill>
        <p:spPr bwMode="auto">
          <a:xfrm>
            <a:off x="4995649" y="2804373"/>
            <a:ext cx="3248761" cy="364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/*2X2 table</a:t>
            </a:r>
            <a:r>
              <a:rPr lang="zh-TW" altLang="en-US" sz="2400" dirty="0">
                <a:solidFill>
                  <a:srgbClr val="008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(</a:t>
            </a:r>
            <a:r>
              <a:rPr lang="en-US" altLang="zh-TW" sz="2400" dirty="0" err="1">
                <a:solidFill>
                  <a:srgbClr val="008000"/>
                </a:solidFill>
                <a:latin typeface="SAS Monospace"/>
              </a:rPr>
              <a:t>rowXcolumn</a:t>
            </a:r>
            <a:r>
              <a:rPr lang="en-US" altLang="zh-TW" sz="2400" dirty="0">
                <a:solidFill>
                  <a:srgbClr val="008000"/>
                </a:solidFill>
                <a:latin typeface="SAS Monospace"/>
              </a:rPr>
              <a:t>)*/</a:t>
            </a:r>
            <a:endParaRPr lang="en-US" altLang="zh-TW" sz="2400" b="1" dirty="0">
              <a:solidFill>
                <a:srgbClr val="00008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  tables 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(Salad </a:t>
            </a:r>
            <a:r>
              <a:rPr lang="en-US" altLang="zh-TW" sz="2400" dirty="0" err="1">
                <a:solidFill>
                  <a:srgbClr val="000000"/>
                </a:solidFill>
                <a:latin typeface="SAS Monospace"/>
              </a:rPr>
              <a:t>Pork_steak</a:t>
            </a:r>
            <a:r>
              <a:rPr lang="zh-TW" altLang="en-US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Vegetable 		 Cuttlefish)*case;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PROC FREQ: </a:t>
            </a:r>
            <a:br>
              <a:rPr lang="en-US" altLang="zh-TW" dirty="0"/>
            </a:br>
            <a:r>
              <a:rPr lang="en-US" altLang="zh-TW" dirty="0"/>
              <a:t>n-way frequency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3975881"/>
            <a:ext cx="4032448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次數：細格人數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百分比：細格人數佔總人數的比例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列百分比：細格人數佔該列總人數的比例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欄百分比：細格人數佔該欄總人數的比例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62871" y="626867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列 </a:t>
            </a:r>
            <a:r>
              <a:rPr lang="en-US" altLang="zh-TW" b="1" dirty="0">
                <a:solidFill>
                  <a:srgbClr val="FF0000"/>
                </a:solidFill>
              </a:rPr>
              <a:t>(row)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28386" y="3073607"/>
            <a:ext cx="115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行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(column)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8604448" y="3753605"/>
            <a:ext cx="0" cy="22322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724130" y="6453336"/>
            <a:ext cx="259334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5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PROC FREQ: </a:t>
            </a:r>
            <a:br>
              <a:rPr lang="en-US" altLang="zh-TW" dirty="0"/>
            </a:br>
            <a:r>
              <a:rPr lang="zh-TW" altLang="en-US" dirty="0"/>
              <a:t>用</a:t>
            </a:r>
            <a:r>
              <a:rPr lang="en-US" altLang="zh-TW" dirty="0"/>
              <a:t>2X2 table</a:t>
            </a:r>
            <a:r>
              <a:rPr lang="zh-TW" altLang="en-US" dirty="0"/>
              <a:t>計算流行病學指標</a:t>
            </a: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211960" y="1628800"/>
                <a:ext cx="4824536" cy="4752528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en-US" altLang="zh-TW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Prevalence</a:t>
                </a:r>
                <a:r>
                  <a:rPr lang="en-US" altLang="zh-TW" sz="18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1800" dirty="0">
                    <a:solidFill>
                      <a:srgbClr val="00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no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of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disease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occurance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no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of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population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at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risk</m:t>
                        </m:r>
                      </m:den>
                    </m:f>
                  </m:oMath>
                </a14:m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525588" indent="0"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14/40 = 35%</a:t>
                </a:r>
              </a:p>
              <a:p>
                <a:pPr marL="1525588" indent="0">
                  <a:buNone/>
                </a:pPr>
                <a:endPara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Prevalence Ratio (relative risk)</a:t>
                </a:r>
              </a:p>
              <a:p>
                <a:pPr marL="360363" indent="0">
                  <a:buNone/>
                </a:pPr>
                <a:r>
                  <a:rPr lang="en-US" altLang="zh-TW" sz="1800" dirty="0"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Prob</m:t>
                        </m:r>
                        <m:d>
                          <m:dPr>
                            <m:endChr m:val="|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/>
                                <a:cs typeface="Arial" panose="020B0604020202020204" pitchFamily="34" charset="0"/>
                              </a:rPr>
                              <m:t>Disease</m:t>
                            </m:r>
                            <m:r>
                              <a:rPr lang="en-US" altLang="zh-TW" sz="2000" b="0" i="0" smtClean="0">
                                <a:latin typeface="Cambria Math"/>
                                <a:cs typeface="Arial" panose="020B0604020202020204" pitchFamily="34" charset="0"/>
                              </a:rPr>
                              <m:t>+ </m:t>
                            </m:r>
                          </m:e>
                        </m:d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exposure</m:t>
                        </m:r>
                        <m:r>
                          <a:rPr lang="en-US" altLang="zh-TW" sz="2000" b="0" i="0" smtClean="0">
                            <a:latin typeface="Cambria Math"/>
                            <a:cs typeface="Arial" panose="020B0604020202020204" pitchFamily="34" charset="0"/>
                          </a:rPr>
                          <m:t>+)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/>
                            <a:cs typeface="Arial" panose="020B0604020202020204" pitchFamily="34" charset="0"/>
                          </a:rPr>
                          <m:t>Prob</m:t>
                        </m:r>
                        <m:d>
                          <m:dPr>
                            <m:endChr m:val="|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/>
                                <a:cs typeface="Arial" panose="020B0604020202020204" pitchFamily="34" charset="0"/>
                              </a:rPr>
                              <m:t>Disease</m:t>
                            </m:r>
                            <m:r>
                              <a:rPr lang="en-US" altLang="zh-TW" sz="2000">
                                <a:latin typeface="Cambria Math"/>
                                <a:cs typeface="Arial" panose="020B0604020202020204" pitchFamily="34" charset="0"/>
                              </a:rPr>
                              <m:t>+ </m:t>
                            </m:r>
                          </m:e>
                        </m:d>
                        <m:r>
                          <a:rPr lang="en-US" altLang="zh-TW" sz="200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/>
                            <a:cs typeface="Arial" panose="020B0604020202020204" pitchFamily="34" charset="0"/>
                          </a:rPr>
                          <m:t>exposure</m:t>
                        </m:r>
                        <m:r>
                          <a:rPr lang="en-US" altLang="zh-TW" sz="2000" b="0" i="1" smtClean="0">
                            <a:latin typeface="Cambria Math"/>
                            <a:cs typeface="Arial" panose="020B0604020202020204" pitchFamily="34" charset="0"/>
                          </a:rPr>
                          <m:t>−)</m:t>
                        </m:r>
                      </m:den>
                    </m:f>
                  </m:oMath>
                </a14:m>
                <a:endParaRPr lang="en-US" altLang="zh-TW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0363" indent="0"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66.67% / 16.00% = 4.17</a:t>
                </a:r>
              </a:p>
              <a:p>
                <a:pPr marL="360363" indent="0">
                  <a:buNone/>
                </a:pPr>
                <a:endPara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Risk difference</a:t>
                </a:r>
              </a:p>
              <a:p>
                <a:pPr marL="360363" indent="0">
                  <a:buNone/>
                </a:pPr>
                <a:r>
                  <a:rPr lang="en-US" altLang="zh-TW" sz="1800" dirty="0"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1800" b="0" i="0" dirty="0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Prob</m:t>
                    </m:r>
                    <m:d>
                      <m:dPr>
                        <m:endChr m:val="|"/>
                        <m:ctrlP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Disease</m:t>
                        </m:r>
                        <m:r>
                          <a:rPr lang="en-US" altLang="zh-TW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</m:e>
                    </m:d>
                    <m:r>
                      <a:rPr lang="en-US" altLang="zh-TW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exposure</m:t>
                    </m:r>
                    <m:r>
                      <a:rPr lang="en-US" altLang="zh-TW" sz="1800" b="0" i="0" dirty="0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+</m:t>
                    </m:r>
                    <m:r>
                      <a:rPr lang="en-US" altLang="zh-TW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TW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6036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0" dirty="0" smtClean="0">
                          <a:latin typeface="Cambria Math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altLang="zh-TW" sz="1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1800" i="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Prob</m:t>
                      </m:r>
                      <m:d>
                        <m:dPr>
                          <m:endChr m:val="|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180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Disease</m:t>
                          </m:r>
                          <m:r>
                            <a:rPr lang="en-US" altLang="zh-TW" sz="180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</m:e>
                      </m:d>
                      <m:r>
                        <a:rPr lang="en-US" altLang="zh-TW" sz="18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8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exposure</m:t>
                      </m:r>
                      <m:r>
                        <a:rPr lang="en-US" altLang="zh-TW" sz="1800" b="0" i="0" dirty="0" smtClean="0">
                          <a:latin typeface="Cambria Math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sz="18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−)</m:t>
                      </m:r>
                    </m:oMath>
                  </m:oMathPara>
                </a14:m>
                <a:endParaRPr lang="en-US" altLang="zh-TW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60363" indent="0"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66.67% - 16.00% = 50.67%</a:t>
                </a:r>
              </a:p>
              <a:p>
                <a:pPr marL="360363" indent="0">
                  <a:buNone/>
                </a:pPr>
                <a:endParaRPr lang="en-US" altLang="zh-TW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sz="1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Odds ratio </a:t>
                </a:r>
                <a:r>
                  <a:rPr lang="en-US" altLang="zh-TW" sz="1600" dirty="0"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TW" sz="2000" dirty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a:rPr lang="en-US" altLang="zh-TW" sz="2000" b="0" i="0" dirty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a:rPr lang="en-US" altLang="zh-TW" sz="2000" b="0" i="0" dirty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</m:den>
                    </m:f>
                  </m:oMath>
                </a14:m>
                <a:endPara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433513" indent="0"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18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21</m:t>
                        </m:r>
                        <m:r>
                          <a:rPr lang="en-US" altLang="zh-TW" sz="1800" b="0" i="1" dirty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×10</m:t>
                        </m:r>
                      </m:num>
                      <m:den>
                        <m:r>
                          <a:rPr lang="en-US" altLang="zh-TW" sz="18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4</m:t>
                        </m:r>
                        <m:r>
                          <a:rPr lang="en-US" altLang="zh-TW" sz="1800" b="0" i="1" dirty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×5</m:t>
                        </m:r>
                      </m:den>
                    </m:f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10.5</a:t>
                </a:r>
              </a:p>
              <a:p>
                <a:pPr marL="360363" indent="0">
                  <a:buNone/>
                </a:pPr>
                <a:endParaRPr lang="en-US" altLang="zh-TW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1960" y="1628800"/>
                <a:ext cx="4824536" cy="4752528"/>
              </a:xfrm>
              <a:blipFill rotWithShape="1">
                <a:blip r:embed="rId2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07504" y="1556793"/>
            <a:ext cx="4176464" cy="4690947"/>
            <a:chOff x="107504" y="1556792"/>
            <a:chExt cx="4176464" cy="469094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11" t="18985" r="34150" b="38406"/>
            <a:stretch/>
          </p:blipFill>
          <p:spPr bwMode="auto">
            <a:xfrm>
              <a:off x="107504" y="1556792"/>
              <a:ext cx="4176464" cy="4690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2377489" y="2886923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915623" y="2886923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384743" y="4141591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913356" y="4141591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23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1" t="18985" r="34150" b="38406"/>
          <a:stretch/>
        </p:blipFill>
        <p:spPr bwMode="auto">
          <a:xfrm>
            <a:off x="35496" y="2708920"/>
            <a:ext cx="3240360" cy="33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dirty="0"/>
              <a:t>PROC FREQ: Chi-square Test, </a:t>
            </a:r>
            <a:br>
              <a:rPr lang="en-US" altLang="zh-TW" sz="3000" dirty="0"/>
            </a:br>
            <a:r>
              <a:rPr lang="en-US" altLang="zh-TW" sz="3000" dirty="0"/>
              <a:t>Fisher exact test</a:t>
            </a:r>
            <a:endParaRPr lang="zh-TW" altLang="en-US" sz="3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b="1" dirty="0" err="1">
                <a:solidFill>
                  <a:srgbClr val="000080"/>
                </a:solidFill>
                <a:latin typeface="SAS Monospace"/>
              </a:rPr>
              <a:t>freq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=aa;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tables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Salad*case/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chisq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SAS Monospace"/>
              </a:rPr>
              <a:t>fisher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2400" dirty="0" err="1">
                <a:solidFill>
                  <a:srgbClr val="0000FF"/>
                </a:solidFill>
                <a:latin typeface="SAS Monospace"/>
              </a:rPr>
              <a:t>relrisk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240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5D49-700C-4085-B50D-7ED89026A3BD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3" t="8551" r="31522" b="60572"/>
          <a:stretch/>
        </p:blipFill>
        <p:spPr bwMode="auto">
          <a:xfrm>
            <a:off x="3165072" y="2780928"/>
            <a:ext cx="414323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6" t="39199" r="37747" b="33961"/>
          <a:stretch/>
        </p:blipFill>
        <p:spPr bwMode="auto">
          <a:xfrm>
            <a:off x="6804248" y="2721357"/>
            <a:ext cx="2247918" cy="236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3275856" y="5661248"/>
            <a:ext cx="57606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SAS</a:t>
            </a:r>
            <a:r>
              <a:rPr lang="zh-TW" altLang="en-US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結果並未出現</a:t>
            </a:r>
            <a:r>
              <a:rPr lang="en-US" altLang="zh-TW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warning</a:t>
            </a:r>
            <a:r>
              <a:rPr lang="zh-TW" altLang="en-US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(50%</a:t>
            </a:r>
            <a:r>
              <a:rPr lang="zh-TW" altLang="en-US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the cell have expected counts less than 5)</a:t>
            </a:r>
            <a:r>
              <a:rPr lang="zh-TW" altLang="en-US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，表示符合卡方檢定的假設，因此可採用卡方值，否則需採用</a:t>
            </a:r>
            <a:r>
              <a:rPr lang="en-US" altLang="zh-TW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Fisher exact test</a:t>
            </a:r>
            <a:r>
              <a:rPr lang="zh-TW" altLang="en-US" sz="17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的值。</a:t>
            </a:r>
          </a:p>
        </p:txBody>
      </p:sp>
      <p:sp>
        <p:nvSpPr>
          <p:cNvPr id="14" name="矩形 13"/>
          <p:cNvSpPr/>
          <p:nvPr/>
        </p:nvSpPr>
        <p:spPr>
          <a:xfrm>
            <a:off x="3275856" y="3212976"/>
            <a:ext cx="3456384" cy="3600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948264" y="4725144"/>
            <a:ext cx="1944216" cy="2880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139952" y="2276872"/>
            <a:ext cx="2304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12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1068</TotalTime>
  <Words>840</Words>
  <Application>Microsoft Office PowerPoint</Application>
  <PresentationFormat>如螢幕大小 (4:3)</PresentationFormat>
  <Paragraphs>131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微軟正黑體</vt:lpstr>
      <vt:lpstr>新細明體</vt:lpstr>
      <vt:lpstr>標楷體</vt:lpstr>
      <vt:lpstr>Arial</vt:lpstr>
      <vt:lpstr>Calibri</vt:lpstr>
      <vt:lpstr>Cambria Math</vt:lpstr>
      <vt:lpstr>SAS Monospace</vt:lpstr>
      <vt:lpstr>Office 佈景主題</vt:lpstr>
      <vt:lpstr>Outbreak demo</vt:lpstr>
      <vt:lpstr>用Excel輸入資料</vt:lpstr>
      <vt:lpstr>建立譯碼簿(Coding book)</vt:lpstr>
      <vt:lpstr>將Excel資料檔匯入SAS</vt:lpstr>
      <vt:lpstr>PROC FREQ用法</vt:lpstr>
      <vt:lpstr>PROC FREQ:  one-way frequency table</vt:lpstr>
      <vt:lpstr>PROC FREQ:  n-way frequency table</vt:lpstr>
      <vt:lpstr>PROC FREQ:  用2X2 table計算流行病學指標 </vt:lpstr>
      <vt:lpstr>PROC FREQ: Chi-square Test,  Fisher exact test</vt:lpstr>
      <vt:lpstr>PROC FREQ: relative risk</vt:lpstr>
      <vt:lpstr>PROC FREQ:  分層分析(stratified analysis)</vt:lpstr>
      <vt:lpstr>PROC FREQ:  Cochran-Mantel-Haenszel statistics </vt:lpstr>
      <vt:lpstr>PROC SGPLOT: 流行曲線</vt:lpstr>
      <vt:lpstr>文獻搜尋工具：PubMed</vt:lpstr>
      <vt:lpstr>PubMed操作示範</vt:lpstr>
      <vt:lpstr>PubMed操作示範</vt:lpstr>
      <vt:lpstr>文獻搜尋工具：Google學術搜尋</vt:lpstr>
      <vt:lpstr>補充 –  SAS Import Wizard 匯入步驟 (csv檔)</vt:lpstr>
      <vt:lpstr>Step 1: 選擇匯入的資料格式 </vt:lpstr>
      <vt:lpstr>Step 2:選擇要匯入的檔案</vt:lpstr>
      <vt:lpstr>Step 3: 選擇匯入檔案存放位置 </vt:lpstr>
      <vt:lpstr>Step 4: 完成資料檔匯入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梁嫚芳</cp:lastModifiedBy>
  <cp:revision>61</cp:revision>
  <dcterms:created xsi:type="dcterms:W3CDTF">2018-08-31T00:34:42Z</dcterms:created>
  <dcterms:modified xsi:type="dcterms:W3CDTF">2020-09-23T06:48:14Z</dcterms:modified>
</cp:coreProperties>
</file>